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268" r:id="rId2"/>
    <p:sldId id="2269" r:id="rId3"/>
    <p:sldId id="2270" r:id="rId4"/>
    <p:sldId id="2271" r:id="rId5"/>
    <p:sldId id="2272" r:id="rId6"/>
    <p:sldId id="2273" r:id="rId7"/>
    <p:sldId id="2274" r:id="rId8"/>
    <p:sldId id="2275" r:id="rId9"/>
  </p:sldIdLst>
  <p:sldSz cx="9906000" cy="6858000" type="A4"/>
  <p:notesSz cx="6797675" cy="9926638"/>
  <p:embeddedFontLst>
    <p:embeddedFont>
      <p:font typeface="맑은 고딕" panose="020B0503020000020004" pitchFamily="50" charset="-127"/>
      <p:regular r:id="rId12"/>
      <p:bold r:id="rId13"/>
    </p:embeddedFont>
    <p:embeddedFont>
      <p:font typeface="나눔고딕" panose="020B0600000101010101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21">
          <p15:clr>
            <a:srgbClr val="A4A3A4"/>
          </p15:clr>
        </p15:guide>
        <p15:guide id="2" pos="2880">
          <p15:clr>
            <a:srgbClr val="A4A3A4"/>
          </p15:clr>
        </p15:guide>
        <p15:guide id="3" pos="271">
          <p15:clr>
            <a:srgbClr val="A4A3A4"/>
          </p15:clr>
        </p15:guide>
        <p15:guide id="4" pos="5489">
          <p15:clr>
            <a:srgbClr val="A4A3A4"/>
          </p15:clr>
        </p15:guide>
        <p15:guide id="5" orient="horz" pos="4113">
          <p15:clr>
            <a:srgbClr val="A4A3A4"/>
          </p15:clr>
        </p15:guide>
        <p15:guide id="6" orient="horz" pos="771">
          <p15:clr>
            <a:srgbClr val="A4A3A4"/>
          </p15:clr>
        </p15:guide>
        <p15:guide id="7" pos="3120">
          <p15:clr>
            <a:srgbClr val="A4A3A4"/>
          </p15:clr>
        </p15:guide>
        <p15:guide id="8" pos="294">
          <p15:clr>
            <a:srgbClr val="A4A3A4"/>
          </p15:clr>
        </p15:guide>
        <p15:guide id="9" pos="594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3F86"/>
    <a:srgbClr val="6D6E71"/>
    <a:srgbClr val="F7F7F7"/>
    <a:srgbClr val="F8F4ED"/>
    <a:srgbClr val="EDF7F9"/>
    <a:srgbClr val="EFECEF"/>
    <a:srgbClr val="FFFFFF"/>
    <a:srgbClr val="49896C"/>
    <a:srgbClr val="FFB042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85131" autoAdjust="0"/>
  </p:normalViewPr>
  <p:slideViewPr>
    <p:cSldViewPr snapToGrid="0">
      <p:cViewPr varScale="1">
        <p:scale>
          <a:sx n="45" d="100"/>
          <a:sy n="45" d="100"/>
        </p:scale>
        <p:origin x="42" y="1236"/>
      </p:cViewPr>
      <p:guideLst>
        <p:guide orient="horz" pos="4121"/>
        <p:guide pos="2880"/>
        <p:guide pos="271"/>
        <p:guide pos="5489"/>
        <p:guide orient="horz" pos="4113"/>
        <p:guide orient="horz" pos="771"/>
        <p:guide pos="3120"/>
        <p:guide pos="294"/>
        <p:guide pos="5946"/>
      </p:guideLst>
    </p:cSldViewPr>
  </p:slideViewPr>
  <p:outlineViewPr>
    <p:cViewPr>
      <p:scale>
        <a:sx n="33" d="100"/>
        <a:sy n="33" d="100"/>
      </p:scale>
      <p:origin x="0" y="4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10560"/>
    </p:cViewPr>
  </p:sorterViewPr>
  <p:notesViewPr>
    <p:cSldViewPr snapToGrid="0">
      <p:cViewPr varScale="1">
        <p:scale>
          <a:sx n="86" d="100"/>
          <a:sy n="86" d="100"/>
        </p:scale>
        <p:origin x="-3762" y="-90"/>
      </p:cViewPr>
      <p:guideLst>
        <p:guide orient="horz" pos="3127"/>
        <p:guide pos="2141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2CA26A-8CE3-47C1-ABD9-44BE677940AC}" type="datetimeFigureOut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2019-11-20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52EB74-760E-4AB1-AFF9-D15518846225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09096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64FEBFD-DC9C-4372-82BC-E30C3B7CA03D}" type="datetimeFigureOut">
              <a:rPr lang="ko-KR" altLang="en-US" smtClean="0"/>
              <a:pPr/>
              <a:t>2019-11-20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1425"/>
            <a:ext cx="48355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7C19F48-73E6-4436-A95E-61469395C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0095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슬라이드 이미지 개체 틀 1">
            <a:extLst>
              <a:ext uri="{FF2B5EF4-FFF2-40B4-BE49-F238E27FC236}">
                <a16:creationId xmlns="" xmlns:a16="http://schemas.microsoft.com/office/drawing/2014/main" id="{71544BCF-6073-4400-B2E4-187E4AFD93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슬라이드 노트 개체 틀 2">
            <a:extLst>
              <a:ext uri="{FF2B5EF4-FFF2-40B4-BE49-F238E27FC236}">
                <a16:creationId xmlns="" xmlns:a16="http://schemas.microsoft.com/office/drawing/2014/main" id="{67617829-6536-445A-8291-A99D4E3B1F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ko-KR" altLang="en-US"/>
              <a:t>출처 밑으로</a:t>
            </a:r>
          </a:p>
        </p:txBody>
      </p:sp>
      <p:sp>
        <p:nvSpPr>
          <p:cNvPr id="77828" name="슬라이드 번호 개체 틀 3">
            <a:extLst>
              <a:ext uri="{FF2B5EF4-FFF2-40B4-BE49-F238E27FC236}">
                <a16:creationId xmlns="" xmlns:a16="http://schemas.microsoft.com/office/drawing/2014/main" id="{105E7EAE-F163-45C0-A2F1-4FA9801EFD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279FC5-769D-46BC-9E82-3AA3EA280746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9957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슬라이드 이미지 개체 틀 1">
            <a:extLst>
              <a:ext uri="{FF2B5EF4-FFF2-40B4-BE49-F238E27FC236}">
                <a16:creationId xmlns="" xmlns:a16="http://schemas.microsoft.com/office/drawing/2014/main" id="{ABEC4D00-3CF2-4431-8F48-B446D0C56A8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슬라이드 노트 개체 틀 2">
            <a:extLst>
              <a:ext uri="{FF2B5EF4-FFF2-40B4-BE49-F238E27FC236}">
                <a16:creationId xmlns="" xmlns:a16="http://schemas.microsoft.com/office/drawing/2014/main" id="{B1F16733-25D7-45AD-891E-DE4D37F8D7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ko-KR" altLang="en-US"/>
              <a:t>출처 밑으로</a:t>
            </a:r>
          </a:p>
        </p:txBody>
      </p:sp>
      <p:sp>
        <p:nvSpPr>
          <p:cNvPr id="47108" name="슬라이드 번호 개체 틀 3">
            <a:extLst>
              <a:ext uri="{FF2B5EF4-FFF2-40B4-BE49-F238E27FC236}">
                <a16:creationId xmlns="" xmlns:a16="http://schemas.microsoft.com/office/drawing/2014/main" id="{9A127FE5-4706-430E-ACBC-5CBF2CDC95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r" latinLnBrk="0"/>
            <a:fld id="{0FA24674-EBAF-4D5B-ADF3-1FAF8CAC3D95}" type="slidenum">
              <a:rPr kumimoji="0" lang="ko-KR" altLang="en-US" sz="1200" smtClean="0">
                <a:solidFill>
                  <a:srgbClr val="000000"/>
                </a:solidFill>
                <a:ea typeface="맑은 고딕" panose="020B0503020000020004" pitchFamily="50" charset="-127"/>
              </a:rPr>
              <a:pPr algn="r" latinLnBrk="0"/>
              <a:t>2</a:t>
            </a:fld>
            <a:endParaRPr kumimoji="0" lang="ko-KR" altLang="en-US" sz="1200">
              <a:solidFill>
                <a:srgbClr val="000000"/>
              </a:solidFill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9225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슬라이드 이미지 개체 틀 1">
            <a:extLst>
              <a:ext uri="{FF2B5EF4-FFF2-40B4-BE49-F238E27FC236}">
                <a16:creationId xmlns="" xmlns:a16="http://schemas.microsoft.com/office/drawing/2014/main" id="{A8C1DDD7-69A7-412B-BA44-A77614BC43D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슬라이드 노트 개체 틀 2">
            <a:extLst>
              <a:ext uri="{FF2B5EF4-FFF2-40B4-BE49-F238E27FC236}">
                <a16:creationId xmlns="" xmlns:a16="http://schemas.microsoft.com/office/drawing/2014/main" id="{775139F2-6428-4A7C-BBA4-83237C2B0D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ko-KR" altLang="en-US"/>
              <a:t>출처 밑으로</a:t>
            </a:r>
          </a:p>
        </p:txBody>
      </p:sp>
      <p:sp>
        <p:nvSpPr>
          <p:cNvPr id="49156" name="슬라이드 번호 개체 틀 3">
            <a:extLst>
              <a:ext uri="{FF2B5EF4-FFF2-40B4-BE49-F238E27FC236}">
                <a16:creationId xmlns="" xmlns:a16="http://schemas.microsoft.com/office/drawing/2014/main" id="{BE6D63BC-509C-4107-B522-4ED2C17B5C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r" latinLnBrk="0"/>
            <a:fld id="{9A631072-3E86-4538-9E23-ADDFBEAD6ECA}" type="slidenum">
              <a:rPr kumimoji="0" lang="ko-KR" altLang="en-US" sz="1200" smtClean="0">
                <a:solidFill>
                  <a:srgbClr val="000000"/>
                </a:solidFill>
                <a:ea typeface="맑은 고딕" panose="020B0503020000020004" pitchFamily="50" charset="-127"/>
              </a:rPr>
              <a:pPr algn="r" latinLnBrk="0"/>
              <a:t>3</a:t>
            </a:fld>
            <a:endParaRPr kumimoji="0" lang="ko-KR" altLang="en-US" sz="1200">
              <a:solidFill>
                <a:srgbClr val="000000"/>
              </a:solidFill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3716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슬라이드 이미지 개체 틀 1">
            <a:extLst>
              <a:ext uri="{FF2B5EF4-FFF2-40B4-BE49-F238E27FC236}">
                <a16:creationId xmlns="" xmlns:a16="http://schemas.microsoft.com/office/drawing/2014/main" id="{ABEC4D00-3CF2-4431-8F48-B446D0C56A8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슬라이드 노트 개체 틀 2">
            <a:extLst>
              <a:ext uri="{FF2B5EF4-FFF2-40B4-BE49-F238E27FC236}">
                <a16:creationId xmlns="" xmlns:a16="http://schemas.microsoft.com/office/drawing/2014/main" id="{B1F16733-25D7-45AD-891E-DE4D37F8D7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ko-KR" altLang="en-US"/>
              <a:t>출처 밑으로</a:t>
            </a:r>
          </a:p>
        </p:txBody>
      </p:sp>
      <p:sp>
        <p:nvSpPr>
          <p:cNvPr id="47108" name="슬라이드 번호 개체 틀 3">
            <a:extLst>
              <a:ext uri="{FF2B5EF4-FFF2-40B4-BE49-F238E27FC236}">
                <a16:creationId xmlns="" xmlns:a16="http://schemas.microsoft.com/office/drawing/2014/main" id="{9A127FE5-4706-430E-ACBC-5CBF2CDC95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A24674-EBAF-4D5B-ADF3-1FAF8CAC3D9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7238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슬라이드 이미지 개체 틀 1">
            <a:extLst>
              <a:ext uri="{FF2B5EF4-FFF2-40B4-BE49-F238E27FC236}">
                <a16:creationId xmlns="" xmlns:a16="http://schemas.microsoft.com/office/drawing/2014/main" id="{71544BCF-6073-4400-B2E4-187E4AFD93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슬라이드 노트 개체 틀 2">
            <a:extLst>
              <a:ext uri="{FF2B5EF4-FFF2-40B4-BE49-F238E27FC236}">
                <a16:creationId xmlns="" xmlns:a16="http://schemas.microsoft.com/office/drawing/2014/main" id="{67617829-6536-445A-8291-A99D4E3B1F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ko-KR" altLang="en-US"/>
              <a:t>출처 밑으로</a:t>
            </a:r>
          </a:p>
        </p:txBody>
      </p:sp>
      <p:sp>
        <p:nvSpPr>
          <p:cNvPr id="77828" name="슬라이드 번호 개체 틀 3">
            <a:extLst>
              <a:ext uri="{FF2B5EF4-FFF2-40B4-BE49-F238E27FC236}">
                <a16:creationId xmlns="" xmlns:a16="http://schemas.microsoft.com/office/drawing/2014/main" id="{105E7EAE-F163-45C0-A2F1-4FA9801EFD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279FC5-769D-46BC-9E82-3AA3EA280746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2721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슬라이드 이미지 개체 틀 1">
            <a:extLst>
              <a:ext uri="{FF2B5EF4-FFF2-40B4-BE49-F238E27FC236}">
                <a16:creationId xmlns="" xmlns:a16="http://schemas.microsoft.com/office/drawing/2014/main" id="{ABEC4D00-3CF2-4431-8F48-B446D0C56A8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슬라이드 노트 개체 틀 2">
            <a:extLst>
              <a:ext uri="{FF2B5EF4-FFF2-40B4-BE49-F238E27FC236}">
                <a16:creationId xmlns="" xmlns:a16="http://schemas.microsoft.com/office/drawing/2014/main" id="{B1F16733-25D7-45AD-891E-DE4D37F8D7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ko-KR" altLang="en-US"/>
              <a:t>출처 밑으로</a:t>
            </a:r>
          </a:p>
        </p:txBody>
      </p:sp>
      <p:sp>
        <p:nvSpPr>
          <p:cNvPr id="47108" name="슬라이드 번호 개체 틀 3">
            <a:extLst>
              <a:ext uri="{FF2B5EF4-FFF2-40B4-BE49-F238E27FC236}">
                <a16:creationId xmlns="" xmlns:a16="http://schemas.microsoft.com/office/drawing/2014/main" id="{9A127FE5-4706-430E-ACBC-5CBF2CDC95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defTabSz="45720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A24674-EBAF-4D5B-ADF3-1FAF8CAC3D9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4493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8749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" y="333375"/>
            <a:ext cx="1284071" cy="91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375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3621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챕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3165620"/>
            <a:ext cx="8915400" cy="1143000"/>
          </a:xfrm>
        </p:spPr>
        <p:txBody>
          <a:bodyPr>
            <a:normAutofit/>
          </a:bodyPr>
          <a:lstStyle>
            <a:lvl1pPr marL="0" algn="l" defTabSz="914400" rtl="0" eaLnBrk="1" latinLnBrk="1" hangingPunct="1">
              <a:spcBef>
                <a:spcPts val="600"/>
              </a:spcBef>
              <a:defRPr lang="ko-KR" altLang="en-US" sz="3600" b="1" kern="1200" spc="-3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맑은 고딕"/>
                <a:ea typeface="맑은 고딕"/>
                <a:cs typeface="+mn-cs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0460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 userDrawn="1"/>
        </p:nvSpPr>
        <p:spPr>
          <a:xfrm>
            <a:off x="813" y="633148"/>
            <a:ext cx="9903600" cy="0"/>
          </a:xfrm>
          <a:custGeom>
            <a:avLst/>
            <a:gdLst>
              <a:gd name="connsiteX0" fmla="*/ 0 w 2152800"/>
              <a:gd name="connsiteY0" fmla="*/ 0 h 0"/>
              <a:gd name="connsiteX1" fmla="*/ 2152800 w 21528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52800">
                <a:moveTo>
                  <a:pt x="0" y="0"/>
                </a:moveTo>
                <a:lnTo>
                  <a:pt x="2152800" y="0"/>
                </a:lnTo>
              </a:path>
            </a:pathLst>
          </a:custGeom>
          <a:noFill/>
          <a:ln w="6350" cap="flat" cmpd="sng" algn="ctr">
            <a:gradFill flip="none" rotWithShape="1">
              <a:gsLst>
                <a:gs pos="100000">
                  <a:srgbClr val="389CF9"/>
                </a:gs>
                <a:gs pos="0">
                  <a:srgbClr val="133F86"/>
                </a:gs>
              </a:gsLst>
              <a:lin ang="0" scaled="1"/>
              <a:tileRect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342900" y="66690"/>
            <a:ext cx="6501600" cy="554400"/>
          </a:xfrm>
        </p:spPr>
        <p:txBody>
          <a:bodyPr>
            <a:normAutofit/>
          </a:bodyPr>
          <a:lstStyle>
            <a:lvl1pPr algn="l">
              <a:defRPr kumimoji="0" lang="ko-KR" altLang="en-US" sz="2400" b="1" i="0" u="none" strike="noStrike" kern="1200" cap="none" spc="-150" normalizeH="0" baseline="0" dirty="0">
                <a:ln>
                  <a:noFill/>
                </a:ln>
                <a:gradFill>
                  <a:gsLst>
                    <a:gs pos="0">
                      <a:sysClr val="windowText" lastClr="000000">
                        <a:lumMod val="85000"/>
                        <a:lumOff val="15000"/>
                      </a:sysClr>
                    </a:gs>
                    <a:gs pos="100000">
                      <a:sysClr val="windowText" lastClr="000000">
                        <a:lumMod val="85000"/>
                        <a:lumOff val="15000"/>
                      </a:sysClr>
                    </a:gs>
                  </a:gsLst>
                  <a:lin ang="5400000" scaled="1"/>
                </a:gradFill>
                <a:effectLst/>
                <a:uLnTx/>
                <a:uFillTx/>
                <a:latin typeface="Arial" pitchFamily="34" charset="0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5727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" y="333375"/>
            <a:ext cx="1284071" cy="91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29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본문기본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3D24FD39-F06E-49F1-B6EB-45F249F8C173}"/>
              </a:ext>
            </a:extLst>
          </p:cNvPr>
          <p:cNvCxnSpPr/>
          <p:nvPr userDrawn="1"/>
        </p:nvCxnSpPr>
        <p:spPr>
          <a:xfrm>
            <a:off x="1" y="876300"/>
            <a:ext cx="8112125" cy="0"/>
          </a:xfrm>
          <a:prstGeom prst="line">
            <a:avLst/>
          </a:prstGeom>
          <a:ln w="38100">
            <a:solidFill>
              <a:srgbClr val="0048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8606" y="190500"/>
            <a:ext cx="8915400" cy="666750"/>
          </a:xfrm>
          <a:prstGeom prst="rect">
            <a:avLst/>
          </a:prstGeom>
        </p:spPr>
        <p:txBody>
          <a:bodyPr/>
          <a:lstStyle>
            <a:lvl1pPr>
              <a:defRPr sz="3323"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C807AB1F-FD1A-46A5-B66C-133419EC19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95300" y="6356352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40BC68-BA5B-467C-943B-E11BDA693E12}" type="datetimeFigureOut">
              <a:rPr lang="ko-KR" altLang="en-US"/>
              <a:pPr>
                <a:defRPr/>
              </a:pPr>
              <a:t>2019-11-20</a:t>
            </a:fld>
            <a:endParaRPr lang="ko-KR" altLang="en-US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="" xmlns:a16="http://schemas.microsoft.com/office/drawing/2014/main" id="{7F07CF61-929D-430B-B6B6-3C9AA07479A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99300" y="6356352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4E40DC-A6E5-4CBB-BA7E-57FA43A6255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17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5B26083-20C7-4971-A2A1-114BD65B5695}" type="datetimeFigureOut">
              <a:rPr lang="ko-KR" altLang="en-US" smtClean="0"/>
              <a:pPr/>
              <a:t>2019-11-20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6B84D61-AE38-455F-87D7-E18A2D7B9FD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221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765" r:id="rId2"/>
    <p:sldLayoutId id="2147483667" r:id="rId3"/>
    <p:sldLayoutId id="2147483666" r:id="rId4"/>
    <p:sldLayoutId id="2147483650" r:id="rId5"/>
    <p:sldLayoutId id="2147483764" r:id="rId6"/>
    <p:sldLayoutId id="2147483766" r:id="rId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="" xmlns:a16="http://schemas.microsoft.com/office/drawing/2014/main" id="{BCF31782-F2C8-43DF-8F1F-12CE3510A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/>
              <a:t>[W/S] </a:t>
            </a:r>
            <a:r>
              <a:rPr lang="ko-KR" altLang="en-US" dirty="0"/>
              <a:t>취업준비 시간 자원 </a:t>
            </a:r>
            <a:r>
              <a:rPr lang="ko-KR" altLang="en-US" dirty="0">
                <a:solidFill>
                  <a:srgbClr val="FF0000"/>
                </a:solidFill>
              </a:rPr>
              <a:t>분석</a:t>
            </a:r>
            <a:r>
              <a:rPr lang="ko-KR" altLang="en-US" dirty="0"/>
              <a:t>하기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="" xmlns:a16="http://schemas.microsoft.com/office/drawing/2014/main" id="{2353E08F-B0A5-4E10-AD1E-CF6115B8BB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584643"/>
              </p:ext>
            </p:extLst>
          </p:nvPr>
        </p:nvGraphicFramePr>
        <p:xfrm>
          <a:off x="466725" y="1223959"/>
          <a:ext cx="8972550" cy="5305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35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2640550254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371942143"/>
                    </a:ext>
                  </a:extLst>
                </a:gridCol>
                <a:gridCol w="1210886">
                  <a:extLst>
                    <a:ext uri="{9D8B030D-6E8A-4147-A177-3AD203B41FA5}">
                      <a16:colId xmlns="" xmlns:a16="http://schemas.microsoft.com/office/drawing/2014/main" val="1444613085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4253804143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1482278118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1316950983"/>
                    </a:ext>
                  </a:extLst>
                </a:gridCol>
              </a:tblGrid>
              <a:tr h="40108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3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화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수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목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금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일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09:00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en-US" altLang="ko-KR" sz="1100" b="0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10:00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50595968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11:00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08233712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12:00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05015072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13:00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1736760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14:00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1523373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15:00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en-US" altLang="ko-KR" sz="1100" b="0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16:00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954368467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17:00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09840974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18:00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729087795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19:00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7749782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20:00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37290625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21:00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744480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154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="" xmlns:a16="http://schemas.microsoft.com/office/drawing/2014/main" id="{BCF31782-F2C8-43DF-8F1F-12CE3510A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defRPr/>
            </a:pPr>
            <a:r>
              <a:rPr lang="ko-KR" altLang="en-US" dirty="0"/>
              <a:t>사용된 시간 자원 분석하기</a:t>
            </a:r>
          </a:p>
        </p:txBody>
      </p:sp>
      <p:graphicFrame>
        <p:nvGraphicFramePr>
          <p:cNvPr id="17" name="표 16">
            <a:extLst>
              <a:ext uri="{FF2B5EF4-FFF2-40B4-BE49-F238E27FC236}">
                <a16:creationId xmlns="" xmlns:a16="http://schemas.microsoft.com/office/drawing/2014/main" id="{67E08D1A-5238-4A0C-8B70-47566A350D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0156275"/>
              </p:ext>
            </p:extLst>
          </p:nvPr>
        </p:nvGraphicFramePr>
        <p:xfrm>
          <a:off x="466725" y="1223960"/>
          <a:ext cx="8972550" cy="53054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50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885021">
                  <a:extLst>
                    <a:ext uri="{9D8B030D-6E8A-4147-A177-3AD203B41FA5}">
                      <a16:colId xmlns="" xmlns:a16="http://schemas.microsoft.com/office/drawing/2014/main" val="1686384308"/>
                    </a:ext>
                  </a:extLst>
                </a:gridCol>
                <a:gridCol w="459804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279383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325076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566542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시간</a:t>
                      </a:r>
                      <a:endParaRPr lang="en-US" altLang="ko-KR" sz="16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순위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총 시간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핵심 과제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Scoring</a:t>
                      </a:r>
                      <a:endParaRPr lang="ko-KR" altLang="en-US" sz="16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2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66542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2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2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중요도</a:t>
                      </a:r>
                      <a:endParaRPr lang="en-US" altLang="ko-KR" sz="16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긴급도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50595968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08233712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05015072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1736760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6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1523373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7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3768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="" xmlns:a16="http://schemas.microsoft.com/office/drawing/2014/main" id="{BCF31782-F2C8-43DF-8F1F-12CE3510A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defRPr/>
            </a:pPr>
            <a:r>
              <a:rPr lang="ko-KR" altLang="en-US" dirty="0"/>
              <a:t>우선 순위 </a:t>
            </a:r>
            <a:r>
              <a:rPr lang="en-US" altLang="ko-KR" dirty="0"/>
              <a:t>MATRIX</a:t>
            </a:r>
            <a:endParaRPr lang="ko-KR" altLang="en-US" dirty="0"/>
          </a:p>
        </p:txBody>
      </p:sp>
      <p:sp>
        <p:nvSpPr>
          <p:cNvPr id="48131" name="Line 21">
            <a:extLst>
              <a:ext uri="{FF2B5EF4-FFF2-40B4-BE49-F238E27FC236}">
                <a16:creationId xmlns="" xmlns:a16="http://schemas.microsoft.com/office/drawing/2014/main" id="{B26FF4D0-5F2B-48BB-A026-290BB178D827}"/>
              </a:ext>
            </a:extLst>
          </p:cNvPr>
          <p:cNvSpPr>
            <a:spLocks noChangeShapeType="1"/>
          </p:cNvSpPr>
          <p:nvPr/>
        </p:nvSpPr>
        <p:spPr bwMode="auto">
          <a:xfrm>
            <a:off x="1235075" y="4001967"/>
            <a:ext cx="6991350" cy="26377"/>
          </a:xfrm>
          <a:prstGeom prst="line">
            <a:avLst/>
          </a:prstGeom>
          <a:noFill/>
          <a:ln w="38100">
            <a:solidFill>
              <a:srgbClr val="18407B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sz="1662">
              <a:latin typeface="+mn-ea"/>
            </a:endParaRPr>
          </a:p>
        </p:txBody>
      </p:sp>
      <p:sp>
        <p:nvSpPr>
          <p:cNvPr id="48132" name="Line 22">
            <a:extLst>
              <a:ext uri="{FF2B5EF4-FFF2-40B4-BE49-F238E27FC236}">
                <a16:creationId xmlns="" xmlns:a16="http://schemas.microsoft.com/office/drawing/2014/main" id="{6EF729D2-F6A2-418C-987B-74FEC4F8126B}"/>
              </a:ext>
            </a:extLst>
          </p:cNvPr>
          <p:cNvSpPr>
            <a:spLocks noChangeShapeType="1"/>
          </p:cNvSpPr>
          <p:nvPr/>
        </p:nvSpPr>
        <p:spPr bwMode="auto">
          <a:xfrm>
            <a:off x="4730750" y="1704243"/>
            <a:ext cx="0" cy="4595446"/>
          </a:xfrm>
          <a:prstGeom prst="line">
            <a:avLst/>
          </a:prstGeom>
          <a:noFill/>
          <a:ln w="38100">
            <a:solidFill>
              <a:srgbClr val="18407B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sz="1662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58812144-CAF8-41EF-B97B-8AC5834CFF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33077" y="1364275"/>
            <a:ext cx="793759" cy="348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9pPr>
          </a:lstStyle>
          <a:p>
            <a:pPr algn="ctr" eaLnBrk="1" latinLnBrk="0" hangingPunct="1">
              <a:spcBef>
                <a:spcPct val="0"/>
              </a:spcBef>
              <a:buFontTx/>
              <a:buNone/>
              <a:defRPr/>
            </a:pPr>
            <a:r>
              <a:rPr lang="ko-KR" altLang="en-US" sz="1662" b="1" spc="-138" dirty="0">
                <a:solidFill>
                  <a:srgbClr val="1F497D"/>
                </a:solidFill>
                <a:latin typeface="+mn-ea"/>
              </a:rPr>
              <a:t>중요성</a:t>
            </a:r>
          </a:p>
        </p:txBody>
      </p:sp>
      <p:sp>
        <p:nvSpPr>
          <p:cNvPr id="7" name="TextBox 5">
            <a:extLst>
              <a:ext uri="{FF2B5EF4-FFF2-40B4-BE49-F238E27FC236}">
                <a16:creationId xmlns="" xmlns:a16="http://schemas.microsoft.com/office/drawing/2014/main" id="{D13F2464-0A7C-4C94-85D8-36AF6C8ECF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25641" y="3924302"/>
            <a:ext cx="793759" cy="348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</a:defRPr>
            </a:lvl9pPr>
          </a:lstStyle>
          <a:p>
            <a:pPr algn="ctr" eaLnBrk="1" latinLnBrk="0" hangingPunct="1">
              <a:spcBef>
                <a:spcPct val="0"/>
              </a:spcBef>
              <a:buFontTx/>
              <a:buNone/>
              <a:defRPr/>
            </a:pPr>
            <a:r>
              <a:rPr lang="ko-KR" altLang="en-US" sz="1662" b="1" spc="-138" dirty="0" err="1">
                <a:solidFill>
                  <a:srgbClr val="1F497D"/>
                </a:solidFill>
                <a:latin typeface="+mn-ea"/>
              </a:rPr>
              <a:t>긴급성</a:t>
            </a:r>
            <a:endParaRPr lang="ko-KR" altLang="en-US" sz="1662" b="1" spc="-138" dirty="0">
              <a:solidFill>
                <a:srgbClr val="1F497D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F7D54047-D1BD-40C1-93E9-15035370054B}"/>
              </a:ext>
            </a:extLst>
          </p:cNvPr>
          <p:cNvSpPr/>
          <p:nvPr/>
        </p:nvSpPr>
        <p:spPr bwMode="auto">
          <a:xfrm>
            <a:off x="1620840" y="2032490"/>
            <a:ext cx="3000375" cy="1891811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>
            <a:normAutofit/>
          </a:bodyPr>
          <a:lstStyle/>
          <a:p>
            <a:pPr marL="68544" algn="ctr" defTabSz="717858">
              <a:defRPr/>
            </a:pPr>
            <a:endParaRPr lang="ko-KR" altLang="en-US" sz="1662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BDCA53E4-7795-4C2E-B800-54B641FF3EFF}"/>
              </a:ext>
            </a:extLst>
          </p:cNvPr>
          <p:cNvSpPr/>
          <p:nvPr/>
        </p:nvSpPr>
        <p:spPr bwMode="auto">
          <a:xfrm>
            <a:off x="4845051" y="2032490"/>
            <a:ext cx="3125788" cy="1891811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>
            <a:normAutofit/>
          </a:bodyPr>
          <a:lstStyle/>
          <a:p>
            <a:pPr marL="68544" algn="ctr" defTabSz="717858">
              <a:defRPr/>
            </a:pPr>
            <a:endParaRPr lang="ko-KR" altLang="en-US" sz="2585" dirty="0">
              <a:solidFill>
                <a:srgbClr val="FFC000"/>
              </a:solidFill>
              <a:latin typeface="+mn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C9257D30-9540-4D6B-AEAA-52850D7F05AF}"/>
              </a:ext>
            </a:extLst>
          </p:cNvPr>
          <p:cNvSpPr/>
          <p:nvPr/>
        </p:nvSpPr>
        <p:spPr bwMode="auto">
          <a:xfrm>
            <a:off x="1635125" y="4088424"/>
            <a:ext cx="2986088" cy="189181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>
            <a:normAutofit/>
          </a:bodyPr>
          <a:lstStyle/>
          <a:p>
            <a:pPr marL="68544" algn="ctr" defTabSz="717858">
              <a:defRPr/>
            </a:pPr>
            <a:endParaRPr lang="ko-KR" altLang="en-US" sz="1662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0410B608-B047-45C2-9ECC-138FD0849CFA}"/>
              </a:ext>
            </a:extLst>
          </p:cNvPr>
          <p:cNvSpPr/>
          <p:nvPr/>
        </p:nvSpPr>
        <p:spPr bwMode="auto">
          <a:xfrm>
            <a:off x="4845051" y="4088423"/>
            <a:ext cx="3092450" cy="187569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>
            <a:normAutofit/>
          </a:bodyPr>
          <a:lstStyle/>
          <a:p>
            <a:pPr marL="68544" algn="ctr" defTabSz="717858">
              <a:defRPr/>
            </a:pPr>
            <a:endParaRPr lang="ko-KR" altLang="en-US" sz="1662" dirty="0">
              <a:solidFill>
                <a:srgbClr val="FFFFF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9110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="" xmlns:a16="http://schemas.microsoft.com/office/drawing/2014/main" id="{BCF31782-F2C8-43DF-8F1F-12CE3510A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defRPr/>
            </a:pPr>
            <a:r>
              <a:rPr lang="ko-KR" altLang="en-US" dirty="0"/>
              <a:t>사용할 시간 자원 </a:t>
            </a:r>
            <a:r>
              <a:rPr lang="ko-KR" altLang="en-US" dirty="0">
                <a:solidFill>
                  <a:srgbClr val="FF0000"/>
                </a:solidFill>
              </a:rPr>
              <a:t>계획</a:t>
            </a:r>
            <a:r>
              <a:rPr lang="ko-KR" altLang="en-US" dirty="0"/>
              <a:t>하기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="" xmlns:a16="http://schemas.microsoft.com/office/drawing/2014/main" id="{FEE769D0-1526-4EEC-B849-7CBA555BCE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361579"/>
              </p:ext>
            </p:extLst>
          </p:nvPr>
        </p:nvGraphicFramePr>
        <p:xfrm>
          <a:off x="466725" y="1225054"/>
          <a:ext cx="8972550" cy="5304337"/>
        </p:xfrm>
        <a:graphic>
          <a:graphicData uri="http://schemas.openxmlformats.org/drawingml/2006/table">
            <a:tbl>
              <a:tblPr firstRow="1" firstCol="1" bandRow="1"/>
              <a:tblGrid>
                <a:gridCol w="3033640">
                  <a:extLst>
                    <a:ext uri="{9D8B030D-6E8A-4147-A177-3AD203B41FA5}">
                      <a16:colId xmlns="" xmlns:a16="http://schemas.microsoft.com/office/drawing/2014/main" val="1805716632"/>
                    </a:ext>
                  </a:extLst>
                </a:gridCol>
                <a:gridCol w="362746">
                  <a:extLst>
                    <a:ext uri="{9D8B030D-6E8A-4147-A177-3AD203B41FA5}">
                      <a16:colId xmlns="" xmlns:a16="http://schemas.microsoft.com/office/drawing/2014/main" val="3202891784"/>
                    </a:ext>
                  </a:extLst>
                </a:gridCol>
                <a:gridCol w="351978">
                  <a:extLst>
                    <a:ext uri="{9D8B030D-6E8A-4147-A177-3AD203B41FA5}">
                      <a16:colId xmlns="" xmlns:a16="http://schemas.microsoft.com/office/drawing/2014/main" val="3677182958"/>
                    </a:ext>
                  </a:extLst>
                </a:gridCol>
                <a:gridCol w="352806">
                  <a:extLst>
                    <a:ext uri="{9D8B030D-6E8A-4147-A177-3AD203B41FA5}">
                      <a16:colId xmlns="" xmlns:a16="http://schemas.microsoft.com/office/drawing/2014/main" val="2727104687"/>
                    </a:ext>
                  </a:extLst>
                </a:gridCol>
                <a:gridCol w="351978">
                  <a:extLst>
                    <a:ext uri="{9D8B030D-6E8A-4147-A177-3AD203B41FA5}">
                      <a16:colId xmlns="" xmlns:a16="http://schemas.microsoft.com/office/drawing/2014/main" val="567402258"/>
                    </a:ext>
                  </a:extLst>
                </a:gridCol>
                <a:gridCol w="351978">
                  <a:extLst>
                    <a:ext uri="{9D8B030D-6E8A-4147-A177-3AD203B41FA5}">
                      <a16:colId xmlns="" xmlns:a16="http://schemas.microsoft.com/office/drawing/2014/main" val="221032908"/>
                    </a:ext>
                  </a:extLst>
                </a:gridCol>
                <a:gridCol w="4167424">
                  <a:extLst>
                    <a:ext uri="{9D8B030D-6E8A-4147-A177-3AD203B41FA5}">
                      <a16:colId xmlns="" xmlns:a16="http://schemas.microsoft.com/office/drawing/2014/main" val="2019179438"/>
                    </a:ext>
                  </a:extLst>
                </a:gridCol>
              </a:tblGrid>
              <a:tr h="511478"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400" b="1" kern="0" dirty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준비 영역 </a:t>
                      </a:r>
                      <a:r>
                        <a:rPr lang="en-US" altLang="ko-KR" sz="1400" b="1" kern="0" dirty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/ </a:t>
                      </a:r>
                      <a:r>
                        <a:rPr lang="ko-KR" altLang="en-US" sz="1400" b="1" kern="0" dirty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중요도</a:t>
                      </a:r>
                      <a:endParaRPr lang="ko-KR" sz="12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5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4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3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2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1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Strategy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961358915"/>
                  </a:ext>
                </a:extLst>
              </a:tr>
              <a:tr h="511478"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자기 이해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715797453"/>
                  </a:ext>
                </a:extLst>
              </a:tr>
              <a:tr h="511478"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취업 목표 구체성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574512821"/>
                  </a:ext>
                </a:extLst>
              </a:tr>
              <a:tr h="511478"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취업 목표 실천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587579002"/>
                  </a:ext>
                </a:extLst>
              </a:tr>
              <a:tr h="511478"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취업 기본 경쟁력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527109151"/>
                  </a:ext>
                </a:extLst>
              </a:tr>
              <a:tr h="511478"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 dirty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취업 준비 방법</a:t>
                      </a:r>
                      <a:endParaRPr lang="ko-KR" sz="12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459470919"/>
                  </a:ext>
                </a:extLst>
              </a:tr>
              <a:tr h="511478"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입사지원 적극성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906983501"/>
                  </a:ext>
                </a:extLst>
              </a:tr>
              <a:tr h="511478"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자기소개서 작성 스킬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4215285574"/>
                  </a:ext>
                </a:extLst>
              </a:tr>
              <a:tr h="511478"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면접 스킬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23452459"/>
                  </a:ext>
                </a:extLst>
              </a:tr>
              <a:tr h="701035">
                <a:tc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0" dirty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기타</a:t>
                      </a:r>
                      <a:endParaRPr lang="ko-KR" sz="12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 latinLnBrk="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effectLst/>
                          <a:latin typeface="+mn-ea"/>
                          <a:ea typeface="+mn-ea"/>
                          <a:cs typeface="굴림" panose="020B0600000101010101" pitchFamily="50" charset="-127"/>
                        </a:rPr>
                        <a:t> </a:t>
                      </a:r>
                      <a:endParaRPr lang="ko-KR" sz="1200" kern="1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54379" marR="54379" marT="0" marB="0" anchor="ctr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958272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4029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="" xmlns:a16="http://schemas.microsoft.com/office/drawing/2014/main" id="{BCF31782-F2C8-43DF-8F1F-12CE3510A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/>
              <a:t>[W/S] </a:t>
            </a:r>
            <a:r>
              <a:rPr lang="ko-KR" altLang="en-US" dirty="0"/>
              <a:t>취업준비 시간 자원 </a:t>
            </a:r>
            <a:r>
              <a:rPr lang="ko-KR" altLang="en-US" dirty="0">
                <a:solidFill>
                  <a:srgbClr val="FF0000"/>
                </a:solidFill>
              </a:rPr>
              <a:t>계획</a:t>
            </a:r>
            <a:r>
              <a:rPr lang="ko-KR" altLang="en-US" dirty="0"/>
              <a:t>하기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="" xmlns:a16="http://schemas.microsoft.com/office/drawing/2014/main" id="{2353E08F-B0A5-4E10-AD1E-CF6115B8BB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9232019"/>
              </p:ext>
            </p:extLst>
          </p:nvPr>
        </p:nvGraphicFramePr>
        <p:xfrm>
          <a:off x="466725" y="1223959"/>
          <a:ext cx="8972550" cy="5305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35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2640550254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371942143"/>
                    </a:ext>
                  </a:extLst>
                </a:gridCol>
                <a:gridCol w="1210886">
                  <a:extLst>
                    <a:ext uri="{9D8B030D-6E8A-4147-A177-3AD203B41FA5}">
                      <a16:colId xmlns="" xmlns:a16="http://schemas.microsoft.com/office/drawing/2014/main" val="1444613085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4253804143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1482278118"/>
                    </a:ext>
                  </a:extLst>
                </a:gridCol>
                <a:gridCol w="1210885">
                  <a:extLst>
                    <a:ext uri="{9D8B030D-6E8A-4147-A177-3AD203B41FA5}">
                      <a16:colId xmlns="" xmlns:a16="http://schemas.microsoft.com/office/drawing/2014/main" val="1316950983"/>
                    </a:ext>
                  </a:extLst>
                </a:gridCol>
              </a:tblGrid>
              <a:tr h="40108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3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월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화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수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목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금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3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일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09:00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en-US" altLang="ko-KR" sz="1100" b="0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10:00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50595968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11:00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08233712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12:00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05015072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13:00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1736760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14:00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1523373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15:00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en-US" altLang="ko-KR" sz="1100" b="0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16:00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954368467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17:00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09840974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18:00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729087795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19:00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7749782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20:00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37290625"/>
                  </a:ext>
                </a:extLst>
              </a:tr>
              <a:tr h="377257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1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21:00</a:t>
                      </a:r>
                      <a:endParaRPr lang="ko-KR" altLang="en-US" sz="11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100" b="0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744480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1085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="" xmlns:a16="http://schemas.microsoft.com/office/drawing/2014/main" id="{BCF31782-F2C8-43DF-8F1F-12CE3510A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defRPr/>
            </a:pPr>
            <a:r>
              <a:rPr lang="ko-KR" altLang="en-US" dirty="0"/>
              <a:t>사용할 시간 자원 </a:t>
            </a:r>
            <a:r>
              <a:rPr lang="ko-KR" altLang="en-US" dirty="0">
                <a:solidFill>
                  <a:srgbClr val="FF0000"/>
                </a:solidFill>
              </a:rPr>
              <a:t>계획</a:t>
            </a:r>
            <a:r>
              <a:rPr lang="ko-KR" altLang="en-US" dirty="0"/>
              <a:t>하기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="" xmlns:a16="http://schemas.microsoft.com/office/drawing/2014/main" id="{67E08D1A-5238-4A0C-8B70-47566A350D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505698"/>
              </p:ext>
            </p:extLst>
          </p:nvPr>
        </p:nvGraphicFramePr>
        <p:xfrm>
          <a:off x="466725" y="1223960"/>
          <a:ext cx="8972550" cy="53054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50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885021">
                  <a:extLst>
                    <a:ext uri="{9D8B030D-6E8A-4147-A177-3AD203B41FA5}">
                      <a16:colId xmlns="" xmlns:a16="http://schemas.microsoft.com/office/drawing/2014/main" val="1686384308"/>
                    </a:ext>
                  </a:extLst>
                </a:gridCol>
                <a:gridCol w="459804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279383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325076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566542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시간</a:t>
                      </a:r>
                      <a:endParaRPr lang="en-US" altLang="ko-KR" sz="16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순위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총 시간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핵심 과제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Scoring</a:t>
                      </a:r>
                      <a:endParaRPr lang="ko-KR" altLang="en-US" sz="16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2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66542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2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2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중요도</a:t>
                      </a:r>
                      <a:endParaRPr lang="en-US" altLang="ko-KR" sz="1600" b="1" kern="1200" spc="0" dirty="0">
                        <a:ln>
                          <a:solidFill>
                            <a:schemeClr val="bg1">
                              <a:alpha val="20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b="1" kern="1200" spc="0" dirty="0">
                          <a:ln>
                            <a:solidFill>
                              <a:schemeClr val="bg1">
                                <a:alpha val="2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긴급도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650595968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908233712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205015072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41736760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6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1523373"/>
                  </a:ext>
                </a:extLst>
              </a:tr>
              <a:tr h="596049"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7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en-US" altLang="ko-KR" sz="1400" b="1" kern="1200" spc="-70" baseline="0" dirty="0">
                          <a:ln>
                            <a:solidFill>
                              <a:schemeClr val="tx2">
                                <a:lumMod val="50000"/>
                                <a:alpha val="2000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endParaRPr lang="ko-KR" altLang="en-US" sz="1400" b="1" kern="1200" spc="-70" baseline="0" dirty="0">
                        <a:ln>
                          <a:solidFill>
                            <a:schemeClr val="tx2">
                              <a:lumMod val="50000"/>
                              <a:alpha val="20000"/>
                            </a:schemeClr>
                          </a:solidFill>
                        </a:ln>
                        <a:solidFill>
                          <a:srgbClr val="C00000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36000" marR="9525" marT="879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7823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AE43C92-7A45-49DD-8002-E3490C06B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SMART </a:t>
            </a:r>
            <a:r>
              <a:rPr lang="ko-KR" altLang="en-US" dirty="0"/>
              <a:t>목표 수립 방법</a:t>
            </a:r>
          </a:p>
        </p:txBody>
      </p:sp>
      <p:sp>
        <p:nvSpPr>
          <p:cNvPr id="55" name="모서리가 둥근 직사각형 85">
            <a:extLst>
              <a:ext uri="{FF2B5EF4-FFF2-40B4-BE49-F238E27FC236}">
                <a16:creationId xmlns="" xmlns:a16="http://schemas.microsoft.com/office/drawing/2014/main" id="{F221F1A2-4588-4D3C-B7B1-9817D30EB81B}"/>
              </a:ext>
            </a:extLst>
          </p:cNvPr>
          <p:cNvSpPr/>
          <p:nvPr/>
        </p:nvSpPr>
        <p:spPr bwMode="auto">
          <a:xfrm>
            <a:off x="364596" y="1716251"/>
            <a:ext cx="9176808" cy="4200049"/>
          </a:xfrm>
          <a:prstGeom prst="roundRect">
            <a:avLst>
              <a:gd name="adj" fmla="val 2512"/>
            </a:avLst>
          </a:prstGeom>
          <a:solidFill>
            <a:schemeClr val="accent5">
              <a:lumMod val="20000"/>
              <a:lumOff val="80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marL="177800" marR="0" lvl="0" indent="-177800" algn="l" defTabSz="4572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ko-KR" altLang="en-US" sz="1800" b="1" i="0" u="none" strike="noStrike" kern="1200" cap="none" spc="-15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6" name="object 8">
            <a:extLst>
              <a:ext uri="{FF2B5EF4-FFF2-40B4-BE49-F238E27FC236}">
                <a16:creationId xmlns="" xmlns:a16="http://schemas.microsoft.com/office/drawing/2014/main" id="{E7B556B1-08FC-4B3C-BFF2-8883E4E7F277}"/>
              </a:ext>
            </a:extLst>
          </p:cNvPr>
          <p:cNvSpPr/>
          <p:nvPr/>
        </p:nvSpPr>
        <p:spPr>
          <a:xfrm>
            <a:off x="2980742" y="2472059"/>
            <a:ext cx="0" cy="2875280"/>
          </a:xfrm>
          <a:custGeom>
            <a:avLst/>
            <a:gdLst/>
            <a:ahLst/>
            <a:cxnLst/>
            <a:rect l="l" t="t" r="r" b="b"/>
            <a:pathLst>
              <a:path h="2875279">
                <a:moveTo>
                  <a:pt x="0" y="0"/>
                </a:moveTo>
                <a:lnTo>
                  <a:pt x="0" y="2874797"/>
                </a:lnTo>
              </a:path>
            </a:pathLst>
          </a:custGeom>
          <a:ln w="15240">
            <a:solidFill>
              <a:schemeClr val="accent4">
                <a:lumMod val="75000"/>
              </a:schemeClr>
            </a:solidFill>
            <a:prstDash val="sysDash"/>
          </a:ln>
        </p:spPr>
        <p:txBody>
          <a:bodyPr wrap="square" lIns="0" tIns="0" rIns="0" bIns="0" rtlCol="0"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ea"/>
              <a:cs typeface="+mn-cs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="" xmlns:a16="http://schemas.microsoft.com/office/drawing/2014/main" id="{AC97BE70-C531-4266-887D-369BA264E983}"/>
              </a:ext>
            </a:extLst>
          </p:cNvPr>
          <p:cNvSpPr/>
          <p:nvPr/>
        </p:nvSpPr>
        <p:spPr>
          <a:xfrm>
            <a:off x="729192" y="2533019"/>
            <a:ext cx="608806" cy="5143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ea"/>
              <a:cs typeface="+mn-cs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="" xmlns:a16="http://schemas.microsoft.com/office/drawing/2014/main" id="{7E1A1FA8-1817-45A9-8D41-2827F3D1B0DB}"/>
              </a:ext>
            </a:extLst>
          </p:cNvPr>
          <p:cNvSpPr/>
          <p:nvPr/>
        </p:nvSpPr>
        <p:spPr>
          <a:xfrm>
            <a:off x="729192" y="3104519"/>
            <a:ext cx="608806" cy="5143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ea"/>
              <a:cs typeface="+mn-cs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="" xmlns:a16="http://schemas.microsoft.com/office/drawing/2014/main" id="{9BC4E2B8-BD27-48D3-83D3-4097417AFD5E}"/>
              </a:ext>
            </a:extLst>
          </p:cNvPr>
          <p:cNvSpPr/>
          <p:nvPr/>
        </p:nvSpPr>
        <p:spPr>
          <a:xfrm>
            <a:off x="729192" y="3676019"/>
            <a:ext cx="608806" cy="5143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ea"/>
              <a:cs typeface="+mn-cs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="" xmlns:a16="http://schemas.microsoft.com/office/drawing/2014/main" id="{0EDB872D-5ABE-4C7A-B58A-DF0F52065E0F}"/>
              </a:ext>
            </a:extLst>
          </p:cNvPr>
          <p:cNvSpPr/>
          <p:nvPr/>
        </p:nvSpPr>
        <p:spPr>
          <a:xfrm>
            <a:off x="729192" y="4257044"/>
            <a:ext cx="608806" cy="5143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ea"/>
              <a:cs typeface="+mn-cs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="" xmlns:a16="http://schemas.microsoft.com/office/drawing/2014/main" id="{E3542306-1E07-4BA4-8C78-13D7914ACD52}"/>
              </a:ext>
            </a:extLst>
          </p:cNvPr>
          <p:cNvSpPr/>
          <p:nvPr/>
        </p:nvSpPr>
        <p:spPr>
          <a:xfrm>
            <a:off x="739511" y="4828544"/>
            <a:ext cx="608806" cy="51435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ea"/>
              <a:cs typeface="+mn-cs"/>
            </a:endParaRPr>
          </a:p>
        </p:txBody>
      </p:sp>
      <p:sp>
        <p:nvSpPr>
          <p:cNvPr id="62" name="object 3">
            <a:extLst>
              <a:ext uri="{FF2B5EF4-FFF2-40B4-BE49-F238E27FC236}">
                <a16:creationId xmlns="" xmlns:a16="http://schemas.microsoft.com/office/drawing/2014/main" id="{E5B67F44-2D45-4C03-B81E-16186E457BD5}"/>
              </a:ext>
            </a:extLst>
          </p:cNvPr>
          <p:cNvSpPr txBox="1"/>
          <p:nvPr/>
        </p:nvSpPr>
        <p:spPr>
          <a:xfrm>
            <a:off x="1149316" y="1864363"/>
            <a:ext cx="3105256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4604" marR="0" lvl="0" indent="0" algn="l" defTabSz="457200" rtl="0" eaLnBrk="0" fontAlgn="base" latinLnBrk="0" hangingPunct="0">
              <a:lnSpc>
                <a:spcPct val="100000"/>
              </a:lnSpc>
              <a:spcBef>
                <a:spcPts val="95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sz="2800" b="1" i="0" u="none" strike="noStrike" kern="1200" cap="none" spc="-5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cs typeface="나눔고딕"/>
              </a:rPr>
              <a:t>SMART</a:t>
            </a:r>
            <a:r>
              <a:rPr kumimoji="0" sz="2200" b="1" i="0" u="none" strike="noStrike" kern="1200" cap="none" spc="-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ea"/>
                <a:cs typeface="나눔고딕"/>
              </a:rPr>
              <a:t>를</a:t>
            </a:r>
            <a:r>
              <a:rPr kumimoji="0" sz="2200" b="1" i="0" u="none" strike="noStrike" kern="1200" cap="none" spc="-7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ea"/>
                <a:cs typeface="나눔고딕"/>
              </a:rPr>
              <a:t> </a:t>
            </a:r>
            <a:r>
              <a:rPr kumimoji="0" sz="2200" b="1" i="0" u="none" strike="noStrike" kern="1200" cap="none" spc="-5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ea"/>
                <a:cs typeface="나눔고딕"/>
              </a:rPr>
              <a:t>기억하라</a:t>
            </a:r>
            <a:r>
              <a:rPr kumimoji="0" sz="2200" b="1" i="0" u="none" strike="noStrike" kern="1200" cap="none" spc="-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ea"/>
                <a:cs typeface="나눔고딕"/>
              </a:rPr>
              <a:t>!!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나눔고딕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="" xmlns:a16="http://schemas.microsoft.com/office/drawing/2014/main" id="{0652E513-4233-4268-8420-C9A4BFFACF80}"/>
              </a:ext>
            </a:extLst>
          </p:cNvPr>
          <p:cNvSpPr txBox="1"/>
          <p:nvPr/>
        </p:nvSpPr>
        <p:spPr>
          <a:xfrm rot="16200000">
            <a:off x="-545432" y="3688479"/>
            <a:ext cx="3139321" cy="44180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ctr" defTabSz="457200" rtl="0" eaLnBrk="0" fontAlgn="base" latinLnBrk="0" hangingPunct="0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+mn-ea"/>
                <a:cs typeface="+mn-cs"/>
              </a:rPr>
              <a:t>S</a:t>
            </a:r>
          </a:p>
          <a:p>
            <a:pPr marL="0" marR="0" lvl="0" indent="0" algn="ctr" defTabSz="457200" rtl="0" eaLnBrk="0" fontAlgn="base" latinLnBrk="0" hangingPunct="0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+mn-ea"/>
                <a:cs typeface="+mn-cs"/>
              </a:rPr>
              <a:t>MAR</a:t>
            </a:r>
          </a:p>
          <a:p>
            <a:pPr marL="0" marR="0" lvl="0" indent="0" algn="ctr" defTabSz="457200" rtl="0" eaLnBrk="0" fontAlgn="base" latinLnBrk="0" hangingPunct="0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+mn-ea"/>
                <a:cs typeface="+mn-cs"/>
              </a:rPr>
              <a:t>T</a:t>
            </a:r>
          </a:p>
        </p:txBody>
      </p:sp>
      <p:sp>
        <p:nvSpPr>
          <p:cNvPr id="64" name="갈매기형 수장 6">
            <a:extLst>
              <a:ext uri="{FF2B5EF4-FFF2-40B4-BE49-F238E27FC236}">
                <a16:creationId xmlns="" xmlns:a16="http://schemas.microsoft.com/office/drawing/2014/main" id="{42C9AD55-AEA5-44BD-A694-4BA69A0D598B}"/>
              </a:ext>
            </a:extLst>
          </p:cNvPr>
          <p:cNvSpPr/>
          <p:nvPr/>
        </p:nvSpPr>
        <p:spPr>
          <a:xfrm>
            <a:off x="522817" y="1913895"/>
            <a:ext cx="340519" cy="333375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5" name="갈매기형 수장 96">
            <a:extLst>
              <a:ext uri="{FF2B5EF4-FFF2-40B4-BE49-F238E27FC236}">
                <a16:creationId xmlns="" xmlns:a16="http://schemas.microsoft.com/office/drawing/2014/main" id="{3A49937E-A7DA-4E2B-9FF8-51C372F4000D}"/>
              </a:ext>
            </a:extLst>
          </p:cNvPr>
          <p:cNvSpPr/>
          <p:nvPr/>
        </p:nvSpPr>
        <p:spPr>
          <a:xfrm>
            <a:off x="760148" y="1913895"/>
            <a:ext cx="340519" cy="333375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="" xmlns:a16="http://schemas.microsoft.com/office/drawing/2014/main" id="{262FE0E1-07E3-4CD0-AFD7-A584F6A2DF5A}"/>
              </a:ext>
            </a:extLst>
          </p:cNvPr>
          <p:cNvSpPr txBox="1"/>
          <p:nvPr/>
        </p:nvSpPr>
        <p:spPr>
          <a:xfrm>
            <a:off x="1296724" y="2599694"/>
            <a:ext cx="973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cs typeface="+mn-cs"/>
              </a:rPr>
              <a:t>pecific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ea"/>
              <a:cs typeface="+mn-c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E91E998E-AAA3-4B30-BB7D-C01C12E5C532}"/>
              </a:ext>
            </a:extLst>
          </p:cNvPr>
          <p:cNvSpPr txBox="1"/>
          <p:nvPr/>
        </p:nvSpPr>
        <p:spPr>
          <a:xfrm>
            <a:off x="1286404" y="3190244"/>
            <a:ext cx="13516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cs typeface="+mn-cs"/>
              </a:rPr>
              <a:t>easurable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ea"/>
              <a:cs typeface="+mn-cs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="" xmlns:a16="http://schemas.microsoft.com/office/drawing/2014/main" id="{6B0A50F1-4A13-4013-B999-5A1A25A0408B}"/>
              </a:ext>
            </a:extLst>
          </p:cNvPr>
          <p:cNvSpPr txBox="1"/>
          <p:nvPr/>
        </p:nvSpPr>
        <p:spPr>
          <a:xfrm>
            <a:off x="1276086" y="3790319"/>
            <a:ext cx="9428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cs typeface="+mn-cs"/>
              </a:rPr>
              <a:t>ligned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ea"/>
              <a:cs typeface="+mn-cs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="" xmlns:a16="http://schemas.microsoft.com/office/drawing/2014/main" id="{7EDADA70-6812-463E-9201-A5519F37E17E}"/>
              </a:ext>
            </a:extLst>
          </p:cNvPr>
          <p:cNvSpPr txBox="1"/>
          <p:nvPr/>
        </p:nvSpPr>
        <p:spPr>
          <a:xfrm>
            <a:off x="1296723" y="4390394"/>
            <a:ext cx="1409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cs typeface="+mn-cs"/>
              </a:rPr>
              <a:t>easonable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ea"/>
              <a:cs typeface="+mn-c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="" xmlns:a16="http://schemas.microsoft.com/office/drawing/2014/main" id="{BB7F1227-1F0F-410B-A54F-6BB5B9BE45AC}"/>
              </a:ext>
            </a:extLst>
          </p:cNvPr>
          <p:cNvSpPr txBox="1"/>
          <p:nvPr/>
        </p:nvSpPr>
        <p:spPr>
          <a:xfrm>
            <a:off x="1296723" y="4952369"/>
            <a:ext cx="15392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cs typeface="+mn-cs"/>
              </a:rPr>
              <a:t>Ime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cs typeface="+mn-cs"/>
              </a:rPr>
              <a:t>-bound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ea"/>
              <a:cs typeface="+mn-cs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="" xmlns:a16="http://schemas.microsoft.com/office/drawing/2014/main" id="{1C4BF87E-D8DB-4EE3-84D8-2F382EED6F93}"/>
              </a:ext>
            </a:extLst>
          </p:cNvPr>
          <p:cNvSpPr/>
          <p:nvPr/>
        </p:nvSpPr>
        <p:spPr>
          <a:xfrm>
            <a:off x="3123141" y="2533019"/>
            <a:ext cx="1258888" cy="5048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구체성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="" xmlns:a16="http://schemas.microsoft.com/office/drawing/2014/main" id="{CEA28BEB-0F4F-4650-A6B2-E0E1015240C3}"/>
              </a:ext>
            </a:extLst>
          </p:cNvPr>
          <p:cNvSpPr/>
          <p:nvPr/>
        </p:nvSpPr>
        <p:spPr>
          <a:xfrm>
            <a:off x="3133460" y="3094994"/>
            <a:ext cx="1258888" cy="5048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측정가능성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="" xmlns:a16="http://schemas.microsoft.com/office/drawing/2014/main" id="{CBD794B8-6711-449B-BFCD-CA7A3459B94F}"/>
              </a:ext>
            </a:extLst>
          </p:cNvPr>
          <p:cNvSpPr/>
          <p:nvPr/>
        </p:nvSpPr>
        <p:spPr>
          <a:xfrm>
            <a:off x="3143779" y="3666494"/>
            <a:ext cx="1258888" cy="5048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상위목표와정렬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="" xmlns:a16="http://schemas.microsoft.com/office/drawing/2014/main" id="{BCF69C9D-587F-49CB-BC6D-EF5C2AC13988}"/>
              </a:ext>
            </a:extLst>
          </p:cNvPr>
          <p:cNvSpPr/>
          <p:nvPr/>
        </p:nvSpPr>
        <p:spPr>
          <a:xfrm>
            <a:off x="3143779" y="4237994"/>
            <a:ext cx="1258888" cy="5048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합당함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="" xmlns:a16="http://schemas.microsoft.com/office/drawing/2014/main" id="{1FFCD7ED-A45E-46C1-9BCC-9092FD200EC9}"/>
              </a:ext>
            </a:extLst>
          </p:cNvPr>
          <p:cNvSpPr/>
          <p:nvPr/>
        </p:nvSpPr>
        <p:spPr>
          <a:xfrm>
            <a:off x="3143779" y="4809494"/>
            <a:ext cx="1258888" cy="5048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달성기한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 명시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="" xmlns:a16="http://schemas.microsoft.com/office/drawing/2014/main" id="{327277F0-E86B-442E-9BE7-21EA4CF212A2}"/>
              </a:ext>
            </a:extLst>
          </p:cNvPr>
          <p:cNvSpPr/>
          <p:nvPr/>
        </p:nvSpPr>
        <p:spPr>
          <a:xfrm>
            <a:off x="4474897" y="2542544"/>
            <a:ext cx="4829176" cy="5048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무엇을 달성해야 하는지가 구체적으로 명시된다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.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="" xmlns:a16="http://schemas.microsoft.com/office/drawing/2014/main" id="{04163BDF-88FB-4370-A3C3-00E00CCC2C68}"/>
              </a:ext>
            </a:extLst>
          </p:cNvPr>
          <p:cNvSpPr/>
          <p:nvPr/>
        </p:nvSpPr>
        <p:spPr>
          <a:xfrm>
            <a:off x="4474897" y="3094994"/>
            <a:ext cx="4829176" cy="5048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어느 수준이면 어떤 평가를 받는지 알 수 있도록 표현된다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.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="" xmlns:a16="http://schemas.microsoft.com/office/drawing/2014/main" id="{B88CD2A7-DB56-4726-A706-934A7C96480C}"/>
              </a:ext>
            </a:extLst>
          </p:cNvPr>
          <p:cNvSpPr/>
          <p:nvPr/>
        </p:nvSpPr>
        <p:spPr>
          <a:xfrm>
            <a:off x="4485216" y="3656969"/>
            <a:ext cx="4829176" cy="5048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1" dirty="0">
                <a:solidFill>
                  <a:prstClr val="black"/>
                </a:solidFill>
                <a:latin typeface="+mn-ea"/>
              </a:rPr>
              <a:t>취업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 목표와 연계되고 정렬되어 있다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.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="" xmlns:a16="http://schemas.microsoft.com/office/drawing/2014/main" id="{18C8834A-FE02-4B76-963F-A6D2750A504A}"/>
              </a:ext>
            </a:extLst>
          </p:cNvPr>
          <p:cNvSpPr/>
          <p:nvPr/>
        </p:nvSpPr>
        <p:spPr>
          <a:xfrm>
            <a:off x="4485216" y="4247519"/>
            <a:ext cx="4829176" cy="5048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목표 수준이 합당하다고 인식된다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.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="" xmlns:a16="http://schemas.microsoft.com/office/drawing/2014/main" id="{0E0967D1-F3F9-41A5-9666-D7D4FFB7ADF7}"/>
              </a:ext>
            </a:extLst>
          </p:cNvPr>
          <p:cNvSpPr/>
          <p:nvPr/>
        </p:nvSpPr>
        <p:spPr>
          <a:xfrm>
            <a:off x="4474897" y="4819019"/>
            <a:ext cx="4829176" cy="5048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달성기한과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 일정이 명시되어있다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rPr>
              <a:t>.</a:t>
            </a:r>
            <a:endParaRPr kumimoji="0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5345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AE43C92-7A45-49DD-8002-E3490C06B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SMART</a:t>
            </a:r>
            <a:r>
              <a:rPr lang="ko-KR" altLang="en-US" dirty="0"/>
              <a:t>한 액션플랜 수립</a:t>
            </a:r>
          </a:p>
        </p:txBody>
      </p:sp>
      <p:graphicFrame>
        <p:nvGraphicFramePr>
          <p:cNvPr id="29" name="표 28">
            <a:extLst>
              <a:ext uri="{FF2B5EF4-FFF2-40B4-BE49-F238E27FC236}">
                <a16:creationId xmlns="" xmlns:a16="http://schemas.microsoft.com/office/drawing/2014/main" id="{07D1361F-8738-4B47-8003-9D3AB96D44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2967336"/>
              </p:ext>
            </p:extLst>
          </p:nvPr>
        </p:nvGraphicFramePr>
        <p:xfrm>
          <a:off x="466725" y="1223964"/>
          <a:ext cx="8972550" cy="5305423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43782">
                  <a:extLst>
                    <a:ext uri="{9D8B030D-6E8A-4147-A177-3AD203B41FA5}">
                      <a16:colId xmlns="" xmlns:a16="http://schemas.microsoft.com/office/drawing/2014/main" val="3374424091"/>
                    </a:ext>
                  </a:extLst>
                </a:gridCol>
                <a:gridCol w="7228768">
                  <a:extLst>
                    <a:ext uri="{9D8B030D-6E8A-4147-A177-3AD203B41FA5}">
                      <a16:colId xmlns="" xmlns:a16="http://schemas.microsoft.com/office/drawing/2014/main" val="3991200872"/>
                    </a:ext>
                  </a:extLst>
                </a:gridCol>
              </a:tblGrid>
              <a:tr h="7671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1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핵심 과제</a:t>
                      </a:r>
                      <a:endParaRPr lang="ko-KR" alt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133F8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S.M.A.R.T.</a:t>
                      </a:r>
                      <a:r>
                        <a:rPr lang="ko-KR" altLang="en-US" sz="1600" b="1" u="none" strike="noStrike" dirty="0">
                          <a:solidFill>
                            <a:schemeClr val="bg1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목표 수립 방법에 따른 액션 플랜 수립</a:t>
                      </a:r>
                      <a:endParaRPr lang="ko-KR" alt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133F8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49230834"/>
                  </a:ext>
                </a:extLst>
              </a:tr>
              <a:tr h="907658">
                <a:tc>
                  <a:txBody>
                    <a:bodyPr/>
                    <a:lstStyle/>
                    <a:p>
                      <a:pPr algn="ctr" fontAlgn="ctr"/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/>
                </a:tc>
                <a:extLst>
                  <a:ext uri="{0D108BD9-81ED-4DB2-BD59-A6C34878D82A}">
                    <a16:rowId xmlns="" xmlns:a16="http://schemas.microsoft.com/office/drawing/2014/main" val="1684262241"/>
                  </a:ext>
                </a:extLst>
              </a:tr>
              <a:tr h="907658">
                <a:tc>
                  <a:txBody>
                    <a:bodyPr/>
                    <a:lstStyle/>
                    <a:p>
                      <a:pPr algn="ctr" fontAlgn="ctr"/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/>
                </a:tc>
                <a:extLst>
                  <a:ext uri="{0D108BD9-81ED-4DB2-BD59-A6C34878D82A}">
                    <a16:rowId xmlns="" xmlns:a16="http://schemas.microsoft.com/office/drawing/2014/main" val="1305601717"/>
                  </a:ext>
                </a:extLst>
              </a:tr>
              <a:tr h="907658">
                <a:tc>
                  <a:txBody>
                    <a:bodyPr/>
                    <a:lstStyle/>
                    <a:p>
                      <a:pPr algn="ctr" fontAlgn="ctr"/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/>
                </a:tc>
                <a:extLst>
                  <a:ext uri="{0D108BD9-81ED-4DB2-BD59-A6C34878D82A}">
                    <a16:rowId xmlns="" xmlns:a16="http://schemas.microsoft.com/office/drawing/2014/main" val="3188332136"/>
                  </a:ext>
                </a:extLst>
              </a:tr>
              <a:tr h="907658">
                <a:tc>
                  <a:txBody>
                    <a:bodyPr/>
                    <a:lstStyle/>
                    <a:p>
                      <a:pPr algn="ctr" fontAlgn="ctr"/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　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/>
                </a:tc>
                <a:extLst>
                  <a:ext uri="{0D108BD9-81ED-4DB2-BD59-A6C34878D82A}">
                    <a16:rowId xmlns="" xmlns:a16="http://schemas.microsoft.com/office/drawing/2014/main" val="1270731264"/>
                  </a:ext>
                </a:extLst>
              </a:tr>
              <a:tr h="907658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8255" marR="8255" marT="7620" marB="0" anchor="ctr"/>
                </a:tc>
                <a:extLst>
                  <a:ext uri="{0D108BD9-81ED-4DB2-BD59-A6C34878D82A}">
                    <a16:rowId xmlns="" xmlns:a16="http://schemas.microsoft.com/office/drawing/2014/main" val="36704743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7281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맑은고딕">
      <a:majorFont>
        <a:latin typeface="맑은 고딕"/>
        <a:ea typeface="맑은 고딕"/>
        <a:cs typeface=""/>
      </a:majorFont>
      <a:minorFont>
        <a:latin typeface="맑은 고딕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2497</TotalTime>
  <Words>230</Words>
  <Application>Microsoft Office PowerPoint</Application>
  <PresentationFormat>A4 용지(210x297mm)</PresentationFormat>
  <Paragraphs>188</Paragraphs>
  <Slides>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Times New Roman</vt:lpstr>
      <vt:lpstr>Arial</vt:lpstr>
      <vt:lpstr>나눔고딕 ExtraBold</vt:lpstr>
      <vt:lpstr>맑은 고딕</vt:lpstr>
      <vt:lpstr>나눔고딕</vt:lpstr>
      <vt:lpstr>굴림</vt:lpstr>
      <vt:lpstr>Office 테마</vt:lpstr>
      <vt:lpstr>[W/S] 취업준비 시간 자원 분석하기</vt:lpstr>
      <vt:lpstr>사용된 시간 자원 분석하기</vt:lpstr>
      <vt:lpstr>우선 순위 MATRIX</vt:lpstr>
      <vt:lpstr>사용할 시간 자원 계획하기</vt:lpstr>
      <vt:lpstr>[W/S] 취업준비 시간 자원 계획하기</vt:lpstr>
      <vt:lpstr>사용할 시간 자원 계획하기</vt:lpstr>
      <vt:lpstr>SMART 목표 수립 방법</vt:lpstr>
      <vt:lpstr>SMART한 액션플랜 수립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IT포트폴리오 작성</dc:title>
  <dc:creator>multicampus</dc:creator>
  <cp:lastModifiedBy>student</cp:lastModifiedBy>
  <cp:revision>166</cp:revision>
  <cp:lastPrinted>2019-11-20T04:28:06Z</cp:lastPrinted>
  <dcterms:created xsi:type="dcterms:W3CDTF">2019-04-26T01:43:55Z</dcterms:created>
  <dcterms:modified xsi:type="dcterms:W3CDTF">2019-11-20T04:28:21Z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D:\프로젝트 완료\190424_SSAFY_1기 1차 Job Fair\3.과정개발\최종교재\[교재] SSAFY 1기_1차 JobFair_직장인 Biz Mind_190524.pptx</vt:lpwstr>
  </property>
</Properties>
</file>